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76" r:id="rId2"/>
    <p:sldMasterId id="2147483695" r:id="rId3"/>
    <p:sldMasterId id="2147483712" r:id="rId4"/>
    <p:sldMasterId id="2147483731" r:id="rId5"/>
  </p:sldMasterIdLst>
  <p:notesMasterIdLst>
    <p:notesMasterId r:id="rId7"/>
  </p:notesMasterIdLst>
  <p:handoutMasterIdLst>
    <p:handoutMasterId r:id="rId8"/>
  </p:handoutMasterIdLst>
  <p:sldIdLst>
    <p:sldId id="992" r:id="rId6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rgbClr val="99CCFF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rgbClr val="99CCFF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rgbClr val="99CCFF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rgbClr val="99CCFF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rgbClr val="99CCFF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rgbClr val="99CCFF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rgbClr val="99CCFF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rgbClr val="99CCFF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rgbClr val="99CCFF"/>
        </a:solidFill>
        <a:latin typeface="Arial Narrow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wrence O'Reilly" initials="LO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6699"/>
    <a:srgbClr val="FF6600"/>
    <a:srgbClr val="01637F"/>
    <a:srgbClr val="339966"/>
    <a:srgbClr val="3333FF"/>
    <a:srgbClr val="3399FF"/>
    <a:srgbClr val="FFCC00"/>
    <a:srgbClr val="CC33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0682" autoAdjust="0"/>
  </p:normalViewPr>
  <p:slideViewPr>
    <p:cSldViewPr>
      <p:cViewPr varScale="1">
        <p:scale>
          <a:sx n="79" d="100"/>
          <a:sy n="79" d="100"/>
        </p:scale>
        <p:origin x="-1638" y="-192"/>
      </p:cViewPr>
      <p:guideLst>
        <p:guide orient="horz" pos="2160"/>
        <p:guide pos="6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4092" y="-462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defTabSz="914408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r" defTabSz="914408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 defTabSz="914408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 algn="r" defTabSz="914408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532DD62-07A9-4703-A100-85F3ED78E2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t" anchorCtr="0" compatLnSpc="1">
            <a:prstTxWarp prst="textNoShape">
              <a:avLst/>
            </a:prstTxWarp>
          </a:bodyPr>
          <a:lstStyle>
            <a:lvl1pPr defTabSz="931514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t" anchorCtr="0" compatLnSpc="1">
            <a:prstTxWarp prst="textNoShape">
              <a:avLst/>
            </a:prstTxWarp>
          </a:bodyPr>
          <a:lstStyle>
            <a:lvl1pPr algn="r" defTabSz="931514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6488" y="696913"/>
            <a:ext cx="4646612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b" anchorCtr="0" compatLnSpc="1">
            <a:prstTxWarp prst="textNoShape">
              <a:avLst/>
            </a:prstTxWarp>
          </a:bodyPr>
          <a:lstStyle>
            <a:lvl1pPr defTabSz="931514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b" anchorCtr="0" compatLnSpc="1">
            <a:prstTxWarp prst="textNoShape">
              <a:avLst/>
            </a:prstTxWarp>
          </a:bodyPr>
          <a:lstStyle>
            <a:lvl1pPr algn="r" defTabSz="931514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A4185E44-5415-4257-9DB6-7EAA9D40EB2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jpe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8943975" y="0"/>
            <a:ext cx="200025" cy="61007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8" name="Picture 6" descr="SYMCHR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82000" y="6248400"/>
            <a:ext cx="50482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/>
          <p:cNvGrpSpPr>
            <a:grpSpLocks/>
          </p:cNvGrpSpPr>
          <p:nvPr userDrawn="1"/>
        </p:nvGrpSpPr>
        <p:grpSpPr bwMode="auto">
          <a:xfrm>
            <a:off x="0" y="1060450"/>
            <a:ext cx="8610600" cy="5029200"/>
            <a:chOff x="0" y="668"/>
            <a:chExt cx="5424" cy="3168"/>
          </a:xfrm>
        </p:grpSpPr>
        <p:sp>
          <p:nvSpPr>
            <p:cNvPr id="10" name="Line 6"/>
            <p:cNvSpPr>
              <a:spLocks noChangeShapeType="1"/>
            </p:cNvSpPr>
            <p:nvPr userDrawn="1"/>
          </p:nvSpPr>
          <p:spPr bwMode="auto">
            <a:xfrm>
              <a:off x="0" y="672"/>
              <a:ext cx="5424" cy="0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Line 7"/>
            <p:cNvSpPr>
              <a:spLocks noChangeShapeType="1"/>
            </p:cNvSpPr>
            <p:nvPr userDrawn="1"/>
          </p:nvSpPr>
          <p:spPr bwMode="auto">
            <a:xfrm>
              <a:off x="5424" y="668"/>
              <a:ext cx="0" cy="316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pic>
        <p:nvPicPr>
          <p:cNvPr id="12" name="Picture 9" descr="PPG_AR_2009-cover photos_Page_1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" y="0"/>
            <a:ext cx="2770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828801"/>
            <a:ext cx="8229600" cy="4343400"/>
          </a:xfrm>
        </p:spPr>
        <p:txBody>
          <a:bodyPr/>
          <a:lstStyle>
            <a:lvl1pPr marL="169863" indent="-169863">
              <a:defRPr sz="1400" baseline="0"/>
            </a:lvl1pPr>
            <a:lvl2pPr marL="400050" indent="-174625">
              <a:defRPr sz="1400" baseline="0"/>
            </a:lvl2pPr>
            <a:lvl3pPr marL="685800" indent="-174625">
              <a:defRPr sz="1400" baseline="0"/>
            </a:lvl3pPr>
            <a:lvl4pPr marL="1489075" indent="-117475">
              <a:defRPr sz="1400" baseline="0"/>
            </a:lvl4pPr>
            <a:lvl5pPr marL="1946275" indent="-117475">
              <a:defRPr sz="14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359152" y="683669"/>
            <a:ext cx="6784848" cy="535531"/>
          </a:xfrm>
          <a:solidFill>
            <a:srgbClr val="003F82"/>
          </a:solidFill>
        </p:spPr>
        <p:txBody>
          <a:bodyPr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5100"/>
            <a:ext cx="7772400" cy="973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397000"/>
            <a:ext cx="3924300" cy="477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762500" y="1397000"/>
            <a:ext cx="3924300" cy="4775200"/>
          </a:xfrm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267200" y="6477000"/>
            <a:ext cx="17526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610600" y="6477000"/>
            <a:ext cx="3810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5100"/>
            <a:ext cx="7772400" cy="973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397000"/>
            <a:ext cx="8001000" cy="4775200"/>
          </a:xfrm>
        </p:spPr>
        <p:txBody>
          <a:bodyPr/>
          <a:lstStyle/>
          <a:p>
            <a:pPr lvl="0"/>
            <a:r>
              <a:rPr lang="en-US" noProof="0" dirty="0" smtClean="0"/>
              <a:t>Click icon to add table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267200" y="6477000"/>
            <a:ext cx="17526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610600" y="6477000"/>
            <a:ext cx="3810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648200" y="1828800"/>
            <a:ext cx="4038600" cy="4525963"/>
          </a:xfrm>
        </p:spPr>
        <p:txBody>
          <a:bodyPr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74675" indent="-169863"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74675" indent="-169863"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359152" y="683669"/>
            <a:ext cx="6784848" cy="535531"/>
          </a:xfrm>
          <a:solidFill>
            <a:srgbClr val="003F82"/>
          </a:solidFill>
        </p:spPr>
        <p:txBody>
          <a:bodyPr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04800" y="74613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14475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495800" y="1514475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04800" y="3952875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5800" y="3952875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72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5EA45-A546-4611-ADB4-49409DAF7F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3DC90-9637-422A-8525-7235745C60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9FECC-8DA5-41FD-A2CB-400AAFA658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3065D-3EB8-4758-963F-1EB60A707B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E5223-B0A6-403A-AA31-BB13376A4F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C59E4-B17B-4EAF-AF6C-2B91531372F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0A6DE-F41E-4DF0-AD3A-5DFDFA10D6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50E93-C75C-4131-8909-627CB98C87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25D4A-7CF0-4E7C-A83A-8B60F0A1DE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B3374-312C-4CE4-8581-57DBE8D2CB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E5455-C80A-4FAA-A0F0-5788E6142C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828801"/>
            <a:ext cx="8229600" cy="4343400"/>
          </a:xfrm>
        </p:spPr>
        <p:txBody>
          <a:bodyPr/>
          <a:lstStyle>
            <a:lvl1pPr marL="169863" indent="-169863">
              <a:defRPr sz="1400" baseline="0"/>
            </a:lvl1pPr>
            <a:lvl2pPr marL="400050" indent="-174625">
              <a:defRPr sz="1400" baseline="0"/>
            </a:lvl2pPr>
            <a:lvl3pPr marL="685800" indent="-174625">
              <a:defRPr sz="1400" baseline="0"/>
            </a:lvl3pPr>
            <a:lvl4pPr marL="1489075" indent="-117475">
              <a:defRPr sz="1400" baseline="0"/>
            </a:lvl4pPr>
            <a:lvl5pPr marL="1946275" indent="-117475">
              <a:defRPr sz="14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359152" y="683669"/>
            <a:ext cx="6784848" cy="535531"/>
          </a:xfrm>
          <a:solidFill>
            <a:srgbClr val="003F82"/>
          </a:solidFill>
        </p:spPr>
        <p:txBody>
          <a:bodyPr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5100"/>
            <a:ext cx="7772400" cy="973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397000"/>
            <a:ext cx="3924300" cy="477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762500" y="1397000"/>
            <a:ext cx="3924300" cy="4775200"/>
          </a:xfrm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267200" y="6477000"/>
            <a:ext cx="17526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610600" y="6477000"/>
            <a:ext cx="3810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8BFF2A4A-320A-4342-ACAB-A86E4998B2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5100"/>
            <a:ext cx="7772400" cy="973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397000"/>
            <a:ext cx="8001000" cy="4775200"/>
          </a:xfrm>
        </p:spPr>
        <p:txBody>
          <a:bodyPr/>
          <a:lstStyle/>
          <a:p>
            <a:pPr lvl="0"/>
            <a:r>
              <a:rPr lang="en-US" noProof="0" dirty="0" smtClean="0"/>
              <a:t>Click icon to add table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267200" y="6477000"/>
            <a:ext cx="17526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610600" y="6477000"/>
            <a:ext cx="3810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1A168FAC-0450-4060-A84F-F2402EBC7B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648200" y="1828800"/>
            <a:ext cx="4038600" cy="4525963"/>
          </a:xfrm>
        </p:spPr>
        <p:txBody>
          <a:bodyPr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74675" indent="-169863"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74675" indent="-169863"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359152" y="683669"/>
            <a:ext cx="6784848" cy="535531"/>
          </a:xfrm>
          <a:solidFill>
            <a:srgbClr val="003F82"/>
          </a:solidFill>
        </p:spPr>
        <p:txBody>
          <a:bodyPr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ground-pieces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43200"/>
            <a:ext cx="8382000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304800"/>
          </a:xfrm>
          <a:prstGeom prst="rect">
            <a:avLst/>
          </a:prstGeom>
          <a:solidFill>
            <a:srgbClr val="003F8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srgbClr val="000000"/>
              </a:solidFill>
              <a:latin typeface="Arial" charset="0"/>
              <a:ea typeface="ＭＳ Ｐゴシック" pitchFamily="1" charset="-128"/>
            </a:endParaRPr>
          </a:p>
        </p:txBody>
      </p:sp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39688" y="0"/>
            <a:ext cx="13112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200" i="1" dirty="0">
                <a:solidFill>
                  <a:srgbClr val="FFFFFF"/>
                </a:solidFill>
                <a:latin typeface="Arial" charset="0"/>
                <a:ea typeface="ＭＳ Ｐゴシック" pitchFamily="1" charset="-128"/>
              </a:rPr>
              <a:t>RTI International</a:t>
            </a:r>
            <a:endParaRPr lang="en-US" sz="2400" dirty="0">
              <a:solidFill>
                <a:srgbClr val="000000"/>
              </a:solidFill>
              <a:latin typeface="Arial" charset="0"/>
              <a:ea typeface="ＭＳ Ｐゴシック" pitchFamily="1" charset="-128"/>
            </a:endParaRP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0" y="304800"/>
            <a:ext cx="9144000" cy="76200"/>
          </a:xfrm>
          <a:prstGeom prst="rect">
            <a:avLst/>
          </a:prstGeom>
          <a:solidFill>
            <a:srgbClr val="8EB0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srgbClr val="000000"/>
              </a:solidFill>
              <a:latin typeface="Arial" charset="0"/>
              <a:ea typeface="ＭＳ Ｐゴシック" pitchFamily="1" charset="-128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239000" y="0"/>
            <a:ext cx="1828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i="1" dirty="0">
              <a:solidFill>
                <a:srgbClr val="BF301A"/>
              </a:solidFill>
              <a:latin typeface="Arial" charset="0"/>
              <a:ea typeface="ＭＳ Ｐゴシック" pitchFamily="1" charset="-128"/>
            </a:endParaRPr>
          </a:p>
        </p:txBody>
      </p:sp>
      <p:pic>
        <p:nvPicPr>
          <p:cNvPr id="9" name="Picture 9" descr="RTI_653_1in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762000"/>
            <a:ext cx="1335088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1"/>
          <p:cNvSpPr txBox="1">
            <a:spLocks noChangeArrowheads="1"/>
          </p:cNvSpPr>
          <p:nvPr userDrawn="1"/>
        </p:nvSpPr>
        <p:spPr bwMode="auto">
          <a:xfrm>
            <a:off x="7239000" y="6400800"/>
            <a:ext cx="11604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400" b="1" dirty="0">
                <a:solidFill>
                  <a:srgbClr val="20558A"/>
                </a:solidFill>
                <a:latin typeface="Arial" charset="0"/>
                <a:ea typeface="ＭＳ Ｐゴシック" pitchFamily="1" charset="-128"/>
              </a:rPr>
              <a:t>www.rti.org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754188"/>
            <a:ext cx="7772400" cy="841375"/>
          </a:xfrm>
          <a:noFill/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886200" y="2743200"/>
            <a:ext cx="4570413" cy="1752600"/>
          </a:xfrm>
        </p:spPr>
        <p:txBody>
          <a:bodyPr/>
          <a:lstStyle>
            <a:lvl1pPr marL="0" indent="0" algn="r">
              <a:buFont typeface="Wingdings" pitchFamily="1" charset="2"/>
              <a:buNone/>
              <a:defRPr sz="16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828801"/>
            <a:ext cx="8229600" cy="4343400"/>
          </a:xfrm>
        </p:spPr>
        <p:txBody>
          <a:bodyPr/>
          <a:lstStyle>
            <a:lvl1pPr marL="169863" indent="-169863">
              <a:defRPr sz="1400" baseline="0"/>
            </a:lvl1pPr>
            <a:lvl2pPr marL="400050" indent="-174625">
              <a:defRPr sz="1400" baseline="0"/>
            </a:lvl2pPr>
            <a:lvl3pPr marL="685800" indent="-174625">
              <a:defRPr sz="1400" baseline="0"/>
            </a:lvl3pPr>
            <a:lvl4pPr marL="1489075" indent="-117475">
              <a:defRPr sz="1400" baseline="0"/>
            </a:lvl4pPr>
            <a:lvl5pPr marL="1946275" indent="-117475">
              <a:defRPr sz="14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359152" y="683669"/>
            <a:ext cx="6784848" cy="535531"/>
          </a:xfrm>
          <a:solidFill>
            <a:srgbClr val="003F82"/>
          </a:solidFill>
        </p:spPr>
        <p:txBody>
          <a:bodyPr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648200" y="1828800"/>
            <a:ext cx="4038600" cy="4525963"/>
          </a:xfrm>
        </p:spPr>
        <p:txBody>
          <a:bodyPr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74675" indent="-169863"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74675" indent="-169863"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359152" y="683669"/>
            <a:ext cx="6784848" cy="535531"/>
          </a:xfrm>
          <a:solidFill>
            <a:srgbClr val="003F82"/>
          </a:solidFill>
        </p:spPr>
        <p:txBody>
          <a:bodyPr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0713" y="684213"/>
            <a:ext cx="2170112" cy="54419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4213"/>
            <a:ext cx="6361113" cy="54419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962400" y="6324600"/>
            <a:ext cx="1219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1800">
                <a:solidFill>
                  <a:srgbClr val="000000"/>
                </a:solidFill>
                <a:latin typeface="Arial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5C1935C6-C17C-4557-BBE5-FDC5A7D3EA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10600" y="6477000"/>
            <a:ext cx="381000" cy="2286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63A72"/>
                </a:solidFill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85754FB5-5B5B-4EE9-B222-07D62FDA0A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5100"/>
            <a:ext cx="7772400" cy="973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397000"/>
            <a:ext cx="3924300" cy="477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762500" y="1397000"/>
            <a:ext cx="3924300" cy="4775200"/>
          </a:xfrm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267200" y="6477000"/>
            <a:ext cx="17526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610600" y="6477000"/>
            <a:ext cx="3810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8BFF2A4A-320A-4342-ACAB-A86E4998B2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5100"/>
            <a:ext cx="7772400" cy="9731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397000"/>
            <a:ext cx="8001000" cy="4775200"/>
          </a:xfrm>
        </p:spPr>
        <p:txBody>
          <a:bodyPr/>
          <a:lstStyle/>
          <a:p>
            <a:pPr lvl="0"/>
            <a:r>
              <a:rPr lang="en-US" noProof="0" dirty="0" smtClean="0"/>
              <a:t>Click icon to add table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267200" y="6477000"/>
            <a:ext cx="17526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610600" y="6477000"/>
            <a:ext cx="381000" cy="2286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1A168FAC-0450-4060-A84F-F2402EBC7B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828801"/>
            <a:ext cx="8229600" cy="4343400"/>
          </a:xfrm>
        </p:spPr>
        <p:txBody>
          <a:bodyPr/>
          <a:lstStyle>
            <a:lvl1pPr marL="169863" indent="-169863">
              <a:defRPr sz="1400" baseline="0"/>
            </a:lvl1pPr>
            <a:lvl2pPr marL="400050" indent="-174625">
              <a:defRPr sz="1400" baseline="0"/>
            </a:lvl2pPr>
            <a:lvl3pPr marL="685800" indent="-174625">
              <a:defRPr sz="1400" baseline="0"/>
            </a:lvl3pPr>
            <a:lvl4pPr marL="1489075" indent="-117475">
              <a:defRPr sz="1400" baseline="0"/>
            </a:lvl4pPr>
            <a:lvl5pPr marL="1946275" indent="-117475">
              <a:defRPr sz="14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359152" y="683669"/>
            <a:ext cx="6784848" cy="535531"/>
          </a:xfrm>
          <a:solidFill>
            <a:srgbClr val="003F82"/>
          </a:solidFill>
        </p:spPr>
        <p:txBody>
          <a:bodyPr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648200" y="1828800"/>
            <a:ext cx="4038600" cy="4525963"/>
          </a:xfrm>
        </p:spPr>
        <p:txBody>
          <a:bodyPr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74675" indent="-169863"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 marL="169863" indent="-169863">
              <a:defRPr sz="1400"/>
            </a:lvl1pPr>
            <a:lvl2pPr marL="339725" indent="-169863">
              <a:defRPr sz="1400"/>
            </a:lvl2pPr>
            <a:lvl3pPr marL="574675" indent="-169863"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359152" y="683669"/>
            <a:ext cx="6784848" cy="535531"/>
          </a:xfrm>
          <a:solidFill>
            <a:srgbClr val="003F82"/>
          </a:solidFill>
        </p:spPr>
        <p:txBody>
          <a:bodyPr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C:\Projects\Science &amp; Technology\PowerPoint Template\Images\Science &amp; Technology paint chips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-48491"/>
            <a:ext cx="8839200" cy="6830290"/>
          </a:xfrm>
          <a:prstGeom prst="rect">
            <a:avLst/>
          </a:prstGeom>
          <a:noFill/>
        </p:spPr>
      </p:pic>
      <p:pic>
        <p:nvPicPr>
          <p:cNvPr id="29" name="Picture 3" descr="C:\Projects\Science &amp; Technology\PowerPoint Template\Images\paint chip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33540" y="5419660"/>
            <a:ext cx="381000" cy="2648080"/>
          </a:xfrm>
          <a:prstGeom prst="rect">
            <a:avLst/>
          </a:prstGeom>
          <a:noFill/>
        </p:spPr>
      </p:pic>
      <p:pic>
        <p:nvPicPr>
          <p:cNvPr id="30" name="Picture 3" descr="C:\Projects\Science &amp; Technology\PowerPoint Template\Images\paint chip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839200" y="0"/>
            <a:ext cx="381000" cy="2648080"/>
          </a:xfrm>
          <a:prstGeom prst="rect">
            <a:avLst/>
          </a:prstGeom>
          <a:noFill/>
        </p:spPr>
      </p:pic>
      <p:sp>
        <p:nvSpPr>
          <p:cNvPr id="15667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181600" y="3581400"/>
            <a:ext cx="3505200" cy="1752600"/>
          </a:xfrm>
        </p:spPr>
        <p:txBody>
          <a:bodyPr/>
          <a:lstStyle>
            <a:lvl1pPr marL="0" indent="0">
              <a:buFontTx/>
              <a:buNone/>
              <a:defRPr smtClean="0">
                <a:solidFill>
                  <a:srgbClr val="33660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1566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81600" y="1219200"/>
            <a:ext cx="3505200" cy="2362200"/>
          </a:xfrm>
        </p:spPr>
        <p:txBody>
          <a:bodyPr/>
          <a:lstStyle>
            <a:lvl1pPr>
              <a:defRPr sz="3600" b="1" smtClean="0">
                <a:solidFill>
                  <a:srgbClr val="00669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cxnSp>
        <p:nvCxnSpPr>
          <p:cNvPr id="27" name="Straight Connector 26"/>
          <p:cNvCxnSpPr/>
          <p:nvPr/>
        </p:nvCxnSpPr>
        <p:spPr bwMode="auto">
          <a:xfrm>
            <a:off x="0" y="6553200"/>
            <a:ext cx="9144000" cy="0"/>
          </a:xfrm>
          <a:prstGeom prst="line">
            <a:avLst/>
          </a:prstGeom>
          <a:noFill/>
          <a:ln w="12700" cap="flat" cmpd="sng" algn="ctr">
            <a:solidFill>
              <a:srgbClr val="0066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/>
          <p:nvPr/>
        </p:nvCxnSpPr>
        <p:spPr bwMode="auto">
          <a:xfrm rot="5400000">
            <a:off x="5410200" y="3429000"/>
            <a:ext cx="6858000" cy="0"/>
          </a:xfrm>
          <a:prstGeom prst="line">
            <a:avLst/>
          </a:prstGeom>
          <a:noFill/>
          <a:ln w="12700" cap="flat" cmpd="sng" algn="ctr">
            <a:solidFill>
              <a:srgbClr val="76B53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051" name="Picture 3" descr="C:\Projects\PPG Logo\CMBI Logo\CMBI RGBB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4950" y="5867400"/>
            <a:ext cx="2838450" cy="517148"/>
          </a:xfrm>
          <a:prstGeom prst="rect">
            <a:avLst/>
          </a:prstGeom>
          <a:noFill/>
        </p:spPr>
      </p:pic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>
            <a:lvl1pPr>
              <a:defRPr>
                <a:solidFill>
                  <a:srgbClr val="01637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419600"/>
          </a:xfrm>
        </p:spPr>
        <p:txBody>
          <a:bodyPr/>
          <a:lstStyle>
            <a:lvl1pPr>
              <a:buClr>
                <a:srgbClr val="336600"/>
              </a:buCl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3pPr>
              <a:buClr>
                <a:srgbClr val="996633"/>
              </a:buClr>
              <a:buFont typeface="Arial" pitchFamily="34" charset="0"/>
              <a:buChar char="•"/>
              <a:defRPr/>
            </a:lvl3pPr>
            <a:lvl4pPr>
              <a:buClr>
                <a:srgbClr val="CC6600"/>
              </a:buClr>
              <a:defRPr/>
            </a:lvl4pPr>
            <a:lvl5pPr>
              <a:buClr>
                <a:srgbClr val="5F5F5F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14475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1514475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/>
          <p:nvPr/>
        </p:nvSpPr>
        <p:spPr bwMode="auto">
          <a:xfrm>
            <a:off x="8229600" y="6019800"/>
            <a:ext cx="533400" cy="4616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33363" marR="0" indent="-233363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99CCFF"/>
              </a:solidFill>
              <a:effectLst/>
              <a:latin typeface="Arial Narrow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77000" y="74613"/>
            <a:ext cx="2057400" cy="61642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74613"/>
            <a:ext cx="6019800" cy="61642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46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514475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495800" y="1514475"/>
            <a:ext cx="4038600" cy="4724400"/>
          </a:xfrm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04800" y="746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14475"/>
            <a:ext cx="40386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495800" y="1514475"/>
            <a:ext cx="40386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04800" y="3952875"/>
            <a:ext cx="40386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5800" y="3952875"/>
            <a:ext cx="40386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46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04800" y="1514475"/>
            <a:ext cx="8229600" cy="4724400"/>
          </a:xfrm>
        </p:spPr>
        <p:txBody>
          <a:bodyPr/>
          <a:lstStyle/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828801"/>
            <a:ext cx="8229600" cy="4343400"/>
          </a:xfrm>
        </p:spPr>
        <p:txBody>
          <a:bodyPr/>
          <a:lstStyle>
            <a:lvl1pPr marL="169863" indent="-169863">
              <a:defRPr sz="1400" baseline="0"/>
            </a:lvl1pPr>
            <a:lvl2pPr marL="400050" indent="-174625">
              <a:defRPr sz="1400" baseline="0"/>
            </a:lvl2pPr>
            <a:lvl3pPr marL="685800" indent="-174625">
              <a:defRPr sz="1400" baseline="0"/>
            </a:lvl3pPr>
            <a:lvl4pPr marL="1489075" indent="-117475">
              <a:defRPr sz="1400" baseline="0"/>
            </a:lvl4pPr>
            <a:lvl5pPr marL="1946275" indent="-117475">
              <a:defRPr sz="14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359152" y="683669"/>
            <a:ext cx="6784848" cy="535531"/>
          </a:xfrm>
          <a:solidFill>
            <a:srgbClr val="003F82"/>
          </a:solidFill>
        </p:spPr>
        <p:txBody>
          <a:bodyPr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18" Type="http://schemas.openxmlformats.org/officeDocument/2006/relationships/image" Target="../media/image7.jpeg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17" Type="http://schemas.openxmlformats.org/officeDocument/2006/relationships/image" Target="../media/image6.jpeg"/><Relationship Id="rId2" Type="http://schemas.openxmlformats.org/officeDocument/2006/relationships/slideLayout" Target="../slideLayouts/slideLayout65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fld id="{C195E754-F84A-4928-86A0-9FB21E310E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8943975" y="0"/>
            <a:ext cx="200025" cy="61007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8" name="Picture 6" descr="SYMCHR"/>
          <p:cNvPicPr>
            <a:picLocks noChangeAspect="1" noChangeArrowheads="1"/>
          </p:cNvPicPr>
          <p:nvPr userDrawn="1"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8382000" y="6248400"/>
            <a:ext cx="50482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/>
          <p:cNvGrpSpPr>
            <a:grpSpLocks/>
          </p:cNvGrpSpPr>
          <p:nvPr userDrawn="1"/>
        </p:nvGrpSpPr>
        <p:grpSpPr bwMode="auto">
          <a:xfrm>
            <a:off x="0" y="1060450"/>
            <a:ext cx="8610600" cy="5029200"/>
            <a:chOff x="0" y="668"/>
            <a:chExt cx="5424" cy="3168"/>
          </a:xfrm>
        </p:grpSpPr>
        <p:sp>
          <p:nvSpPr>
            <p:cNvPr id="10" name="Line 6"/>
            <p:cNvSpPr>
              <a:spLocks noChangeShapeType="1"/>
            </p:cNvSpPr>
            <p:nvPr userDrawn="1"/>
          </p:nvSpPr>
          <p:spPr bwMode="auto">
            <a:xfrm>
              <a:off x="0" y="672"/>
              <a:ext cx="5424" cy="0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" name="Line 7"/>
            <p:cNvSpPr>
              <a:spLocks noChangeShapeType="1"/>
            </p:cNvSpPr>
            <p:nvPr userDrawn="1"/>
          </p:nvSpPr>
          <p:spPr bwMode="auto">
            <a:xfrm>
              <a:off x="5424" y="668"/>
              <a:ext cx="0" cy="3168"/>
            </a:xfrm>
            <a:prstGeom prst="line">
              <a:avLst/>
            </a:prstGeom>
            <a:noFill/>
            <a:ln w="12700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1BC9AF61-A2CA-4066-B284-31F0851116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57438" y="684213"/>
            <a:ext cx="6783387" cy="530225"/>
          </a:xfrm>
          <a:prstGeom prst="rect">
            <a:avLst/>
          </a:prstGeom>
          <a:solidFill>
            <a:srgbClr val="003F82"/>
          </a:solidFill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0" y="0"/>
            <a:ext cx="9144000" cy="304800"/>
          </a:xfrm>
          <a:prstGeom prst="rect">
            <a:avLst/>
          </a:prstGeom>
          <a:solidFill>
            <a:srgbClr val="003F8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srgbClr val="000000"/>
              </a:solidFill>
              <a:latin typeface="Arial" charset="0"/>
              <a:ea typeface="ＭＳ Ｐゴシック" pitchFamily="1" charset="-128"/>
            </a:endParaRP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39688" y="0"/>
            <a:ext cx="13112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200" i="1" dirty="0">
                <a:solidFill>
                  <a:srgbClr val="FFFFFF"/>
                </a:solidFill>
                <a:latin typeface="Arial" charset="0"/>
                <a:ea typeface="ＭＳ Ｐゴシック" pitchFamily="1" charset="-128"/>
              </a:rPr>
              <a:t>RTI International</a:t>
            </a:r>
            <a:endParaRPr lang="en-US" sz="2400" dirty="0">
              <a:solidFill>
                <a:srgbClr val="000000"/>
              </a:solidFill>
              <a:latin typeface="Arial" charset="0"/>
              <a:ea typeface="ＭＳ Ｐゴシック" pitchFamily="1" charset="-128"/>
            </a:endParaRPr>
          </a:p>
        </p:txBody>
      </p:sp>
      <p:sp>
        <p:nvSpPr>
          <p:cNvPr id="134150" name="Rectangle 6"/>
          <p:cNvSpPr>
            <a:spLocks noChangeArrowheads="1"/>
          </p:cNvSpPr>
          <p:nvPr/>
        </p:nvSpPr>
        <p:spPr bwMode="auto">
          <a:xfrm>
            <a:off x="0" y="304800"/>
            <a:ext cx="9144000" cy="76200"/>
          </a:xfrm>
          <a:prstGeom prst="rect">
            <a:avLst/>
          </a:prstGeom>
          <a:solidFill>
            <a:srgbClr val="8EB0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srgbClr val="000000"/>
              </a:solidFill>
              <a:latin typeface="Arial" charset="0"/>
              <a:ea typeface="ＭＳ Ｐゴシック" pitchFamily="1" charset="-128"/>
            </a:endParaRPr>
          </a:p>
        </p:txBody>
      </p:sp>
      <p:sp>
        <p:nvSpPr>
          <p:cNvPr id="134151" name="Rectangle 7"/>
          <p:cNvSpPr>
            <a:spLocks noChangeArrowheads="1"/>
          </p:cNvSpPr>
          <p:nvPr/>
        </p:nvSpPr>
        <p:spPr bwMode="auto">
          <a:xfrm>
            <a:off x="7239000" y="0"/>
            <a:ext cx="1828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i="1" dirty="0">
              <a:solidFill>
                <a:srgbClr val="BF301A"/>
              </a:solidFill>
              <a:latin typeface="Arial" charset="0"/>
              <a:ea typeface="ＭＳ Ｐゴシック" pitchFamily="1" charset="-128"/>
            </a:endParaRPr>
          </a:p>
        </p:txBody>
      </p:sp>
      <p:pic>
        <p:nvPicPr>
          <p:cNvPr id="4104" name="Picture 8" descr="RTI_653_1in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153400" y="6324600"/>
            <a:ext cx="64928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53" name="Rectangle 9"/>
          <p:cNvSpPr>
            <a:spLocks noChangeArrowheads="1"/>
          </p:cNvSpPr>
          <p:nvPr/>
        </p:nvSpPr>
        <p:spPr bwMode="auto">
          <a:xfrm>
            <a:off x="228600" y="6461125"/>
            <a:ext cx="635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fld id="{1717EEAF-D049-4DAC-BB39-8F37239E0C4C}" type="slidenum">
              <a:rPr lang="en-US" sz="1200">
                <a:solidFill>
                  <a:srgbClr val="00569A"/>
                </a:solidFill>
                <a:latin typeface="Arial" charset="0"/>
                <a:ea typeface="ＭＳ Ｐゴシック" pitchFamily="1" charset="-128"/>
              </a:rPr>
              <a:pPr>
                <a:defRPr/>
              </a:pPr>
              <a:t>‹#›</a:t>
            </a:fld>
            <a:endParaRPr lang="en-US" sz="1200" dirty="0">
              <a:solidFill>
                <a:srgbClr val="00569A"/>
              </a:solidFill>
              <a:latin typeface="Arial" charset="0"/>
              <a:ea typeface="ＭＳ Ｐゴシック" pitchFamily="1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  <p:sldLayoutId id="2147483730" r:id="rId1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1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3F82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3F8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3F82"/>
        </a:buClr>
        <a:buSzPct val="80000"/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3F82"/>
        </a:buClr>
        <a:buSzPct val="80000"/>
        <a:buFont typeface="Wingdings" pitchFamily="2" charset="2"/>
        <a:buChar char="§"/>
        <a:defRPr sz="1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3F82"/>
        </a:buClr>
        <a:buSzPct val="80000"/>
        <a:buFont typeface="Wingdings" pitchFamily="2" charset="2"/>
        <a:buChar char="§"/>
        <a:defRPr sz="12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3F82"/>
        </a:buClr>
        <a:buSzPct val="80000"/>
        <a:buFont typeface="Wingdings" pitchFamily="1" charset="2"/>
        <a:buChar char="§"/>
        <a:defRPr sz="12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3F82"/>
        </a:buClr>
        <a:buSzPct val="80000"/>
        <a:buFont typeface="Wingdings" pitchFamily="1" charset="2"/>
        <a:buChar char="§"/>
        <a:defRPr sz="12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3F82"/>
        </a:buClr>
        <a:buSzPct val="80000"/>
        <a:buFont typeface="Wingdings" pitchFamily="1" charset="2"/>
        <a:buChar char="§"/>
        <a:defRPr sz="12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3F82"/>
        </a:buClr>
        <a:buSzPct val="80000"/>
        <a:buFont typeface="Wingdings" pitchFamily="1" charset="2"/>
        <a:buChar char="§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Projects\Vector Art\Other Formats of Vector Art\thin curved lines.jp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0" y="0"/>
            <a:ext cx="8839200" cy="6553200"/>
          </a:xfrm>
          <a:prstGeom prst="rect">
            <a:avLst/>
          </a:prstGeom>
          <a:noFill/>
        </p:spPr>
      </p:pic>
      <p:pic>
        <p:nvPicPr>
          <p:cNvPr id="3" name="Picture 3" descr="C:\Projects\Science &amp; Technology\PowerPoint Template\Images\paint chips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6200000">
            <a:off x="1133540" y="5419660"/>
            <a:ext cx="381000" cy="2648080"/>
          </a:xfrm>
          <a:prstGeom prst="rect">
            <a:avLst/>
          </a:prstGeom>
          <a:noFill/>
        </p:spPr>
      </p:pic>
      <p:pic>
        <p:nvPicPr>
          <p:cNvPr id="29" name="Picture 3" descr="C:\Projects\Science &amp; Technology\PowerPoint Template\Images\paint chips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0800000">
            <a:off x="8839200" y="0"/>
            <a:ext cx="381000" cy="2648080"/>
          </a:xfrm>
          <a:prstGeom prst="rect">
            <a:avLst/>
          </a:prstGeom>
          <a:noFill/>
        </p:spPr>
      </p:pic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143000"/>
            <a:ext cx="822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cxnSp>
        <p:nvCxnSpPr>
          <p:cNvPr id="24" name="Straight Connector 23"/>
          <p:cNvCxnSpPr/>
          <p:nvPr/>
        </p:nvCxnSpPr>
        <p:spPr bwMode="auto">
          <a:xfrm>
            <a:off x="0" y="6553200"/>
            <a:ext cx="9144000" cy="0"/>
          </a:xfrm>
          <a:prstGeom prst="line">
            <a:avLst/>
          </a:prstGeom>
          <a:noFill/>
          <a:ln w="12700" cap="flat" cmpd="sng" algn="ctr">
            <a:solidFill>
              <a:srgbClr val="0066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rot="5400000">
            <a:off x="5410200" y="3429000"/>
            <a:ext cx="6858000" cy="0"/>
          </a:xfrm>
          <a:prstGeom prst="line">
            <a:avLst/>
          </a:prstGeom>
          <a:noFill/>
          <a:ln w="12700" cap="flat" cmpd="sng" algn="ctr">
            <a:solidFill>
              <a:srgbClr val="76B53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391884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10/3/2011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8884" y="65087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PPG Confidential Information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1298" y="65087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fld id="{040876C2-657A-4526-95E0-62015690E3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0066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800">
          <a:solidFill>
            <a:schemeClr val="bg2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3399FF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3399FF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3399FF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3399FF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9900"/>
        </a:buClr>
        <a:buSzPct val="150000"/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6699"/>
        </a:buClr>
        <a:buSzPct val="80000"/>
        <a:buFont typeface="Times New Roman" pitchFamily="18" charset="0"/>
        <a:buChar char="►"/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76B531"/>
        </a:buClr>
        <a:buChar char="•"/>
        <a:defRPr sz="20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7030A0"/>
        </a:buClr>
        <a:buFont typeface="Arial" charset="0"/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>
            <a:lumMod val="50000"/>
          </a:schemeClr>
        </a:buClr>
        <a:buFont typeface="Arial" charset="0"/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9933"/>
        </a:buClr>
        <a:buFont typeface="Arial" charset="0"/>
        <a:buChar char="»"/>
        <a:defRPr sz="2000" b="1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9933"/>
        </a:buClr>
        <a:buFont typeface="Arial" charset="0"/>
        <a:buChar char="»"/>
        <a:defRPr sz="2000" b="1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9933"/>
        </a:buClr>
        <a:buFont typeface="Arial" charset="0"/>
        <a:buChar char="»"/>
        <a:defRPr sz="2000" b="1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9933"/>
        </a:buClr>
        <a:buFont typeface="Arial" charset="0"/>
        <a:buChar char="»"/>
        <a:defRPr sz="20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228600"/>
            <a:ext cx="8229600" cy="1143000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Phillip Yu</a:t>
            </a:r>
            <a:endParaRPr lang="en-US" sz="40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Phillip\Pictures\PictureProject\0001\DSC_0138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536192"/>
            <a:ext cx="2828544" cy="2350008"/>
          </a:xfrm>
          <a:prstGeom prst="rect">
            <a:avLst/>
          </a:prstGeom>
          <a:noFill/>
        </p:spPr>
      </p:pic>
      <p:sp>
        <p:nvSpPr>
          <p:cNvPr id="11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304800" y="685800"/>
            <a:ext cx="5486400" cy="5486400"/>
          </a:xfrm>
          <a:noFill/>
        </p:spPr>
        <p:txBody>
          <a:bodyPr/>
          <a:lstStyle/>
          <a:p>
            <a:pPr>
              <a:lnSpc>
                <a:spcPct val="95000"/>
              </a:lnSpc>
              <a:buFontTx/>
              <a:buNone/>
            </a:pPr>
            <a:r>
              <a:rPr lang="en-US" sz="1600" b="1" dirty="0" smtClean="0">
                <a:solidFill>
                  <a:srgbClr val="0033CC"/>
                </a:solidFill>
                <a:latin typeface="Arial" charset="0"/>
              </a:rPr>
              <a:t>Company:  </a:t>
            </a:r>
            <a:r>
              <a:rPr lang="en-US" sz="1600" b="1" dirty="0" smtClean="0">
                <a:latin typeface="Arial" charset="0"/>
              </a:rPr>
              <a:t>PPG Industries, Inc. (Pittsburgh, PA)</a:t>
            </a:r>
          </a:p>
          <a:p>
            <a:pPr>
              <a:lnSpc>
                <a:spcPct val="95000"/>
              </a:lnSpc>
              <a:buFontTx/>
              <a:buNone/>
            </a:pPr>
            <a:endParaRPr lang="en-US" sz="1600" b="1" dirty="0" smtClean="0">
              <a:solidFill>
                <a:srgbClr val="0033CC"/>
              </a:solidFill>
              <a:latin typeface="Arial" charset="0"/>
            </a:endParaRPr>
          </a:p>
          <a:p>
            <a:pPr marL="461963" indent="-461963">
              <a:lnSpc>
                <a:spcPct val="95000"/>
              </a:lnSpc>
              <a:buFontTx/>
              <a:buNone/>
            </a:pPr>
            <a:r>
              <a:rPr lang="en-US" sz="1600" dirty="0" smtClean="0">
                <a:solidFill>
                  <a:srgbClr val="0033CC"/>
                </a:solidFill>
                <a:latin typeface="Arial" charset="0"/>
              </a:rPr>
              <a:t>Current Position: </a:t>
            </a:r>
            <a:r>
              <a:rPr lang="en-US" sz="1600" dirty="0" smtClean="0">
                <a:latin typeface="Arial" charset="0"/>
              </a:rPr>
              <a:t>Director, Corporate Science &amp; Technology Initiatives</a:t>
            </a:r>
          </a:p>
          <a:p>
            <a:pPr marL="0" indent="0">
              <a:lnSpc>
                <a:spcPct val="95000"/>
              </a:lnSpc>
              <a:buFontTx/>
              <a:buNone/>
            </a:pPr>
            <a:endParaRPr lang="en-US" sz="1600" dirty="0" smtClean="0">
              <a:solidFill>
                <a:srgbClr val="0033CC"/>
              </a:solidFill>
              <a:latin typeface="Arial" charset="0"/>
            </a:endParaRPr>
          </a:p>
          <a:p>
            <a:pPr marL="461963" indent="-461963">
              <a:lnSpc>
                <a:spcPct val="95000"/>
              </a:lnSpc>
              <a:buFontTx/>
              <a:buNone/>
            </a:pPr>
            <a:r>
              <a:rPr lang="en-US" sz="1600" b="1" dirty="0" smtClean="0">
                <a:solidFill>
                  <a:srgbClr val="0033CC"/>
                </a:solidFill>
                <a:latin typeface="Arial" charset="0"/>
              </a:rPr>
              <a:t>Background:  </a:t>
            </a:r>
            <a:r>
              <a:rPr lang="en-US" sz="1600" b="1" dirty="0" smtClean="0">
                <a:latin typeface="Arial" charset="0"/>
              </a:rPr>
              <a:t>21 years @ PPG working in a variety of positions for different </a:t>
            </a:r>
            <a:r>
              <a:rPr lang="en-US" sz="1600" b="1" dirty="0" smtClean="0">
                <a:latin typeface="Arial" charset="0"/>
              </a:rPr>
              <a:t>businesses</a:t>
            </a:r>
          </a:p>
          <a:p>
            <a:pPr marL="461963" indent="-461963">
              <a:lnSpc>
                <a:spcPct val="95000"/>
              </a:lnSpc>
              <a:buFontTx/>
              <a:buNone/>
            </a:pPr>
            <a:endParaRPr lang="en-US" sz="1600" b="1" dirty="0" smtClean="0">
              <a:latin typeface="Arial" charset="0"/>
            </a:endParaRPr>
          </a:p>
          <a:p>
            <a:pPr marL="457200" indent="-457200">
              <a:lnSpc>
                <a:spcPct val="95000"/>
              </a:lnSpc>
              <a:buFontTx/>
              <a:buNone/>
            </a:pPr>
            <a:r>
              <a:rPr lang="en-US" sz="1600" b="1" dirty="0" smtClean="0">
                <a:solidFill>
                  <a:srgbClr val="0033CC"/>
                </a:solidFill>
                <a:latin typeface="Arial" charset="0"/>
              </a:rPr>
              <a:t>Areas of responsibilities:</a:t>
            </a:r>
            <a:r>
              <a:rPr lang="en-US" sz="1600" dirty="0" smtClean="0">
                <a:solidFill>
                  <a:srgbClr val="0033CC"/>
                </a:solidFill>
                <a:latin typeface="Arial" charset="0"/>
              </a:rPr>
              <a:t> </a:t>
            </a:r>
            <a:r>
              <a:rPr lang="en-US" sz="1600" b="1" dirty="0" smtClean="0">
                <a:latin typeface="Arial" charset="0"/>
              </a:rPr>
              <a:t>Identifying new technologies that can be leveraged across PPG’s business, funded initiatives (</a:t>
            </a:r>
            <a:r>
              <a:rPr lang="en-US" sz="1600" b="1" i="1" dirty="0" smtClean="0">
                <a:latin typeface="Arial" charset="0"/>
              </a:rPr>
              <a:t>e.g., </a:t>
            </a:r>
            <a:r>
              <a:rPr lang="en-US" sz="1600" b="1" dirty="0" smtClean="0">
                <a:latin typeface="Arial" charset="0"/>
              </a:rPr>
              <a:t>government), and global analytical</a:t>
            </a:r>
          </a:p>
          <a:p>
            <a:pPr marL="404813" indent="-404813">
              <a:lnSpc>
                <a:spcPct val="95000"/>
              </a:lnSpc>
              <a:buFontTx/>
              <a:buNone/>
            </a:pPr>
            <a:endParaRPr lang="en-US" sz="1600" b="1" dirty="0" smtClean="0">
              <a:latin typeface="Arial" charset="0"/>
            </a:endParaRPr>
          </a:p>
          <a:p>
            <a:pPr marL="461963" indent="-461963">
              <a:lnSpc>
                <a:spcPct val="95000"/>
              </a:lnSpc>
              <a:buFontTx/>
              <a:buNone/>
            </a:pPr>
            <a:r>
              <a:rPr lang="en-US" sz="1600" b="1" dirty="0" smtClean="0">
                <a:solidFill>
                  <a:srgbClr val="0033CC"/>
                </a:solidFill>
                <a:latin typeface="Arial" charset="0"/>
              </a:rPr>
              <a:t>Lived in:</a:t>
            </a:r>
            <a:r>
              <a:rPr lang="en-US" sz="1600" dirty="0" smtClean="0">
                <a:solidFill>
                  <a:srgbClr val="0033CC"/>
                </a:solidFill>
                <a:latin typeface="Arial" charset="0"/>
              </a:rPr>
              <a:t> </a:t>
            </a:r>
            <a:r>
              <a:rPr lang="en-US" sz="1600" smtClean="0">
                <a:latin typeface="Arial" charset="0"/>
              </a:rPr>
              <a:t>Massachusetts, California</a:t>
            </a:r>
            <a:r>
              <a:rPr lang="en-US" sz="1600" dirty="0" smtClean="0">
                <a:latin typeface="Arial" charset="0"/>
              </a:rPr>
              <a:t>, Illinois</a:t>
            </a:r>
            <a:r>
              <a:rPr lang="en-US" sz="1600" dirty="0" smtClean="0">
                <a:latin typeface="Arial" charset="0"/>
              </a:rPr>
              <a:t>, </a:t>
            </a:r>
            <a:r>
              <a:rPr lang="en-US" sz="1600" dirty="0" smtClean="0">
                <a:latin typeface="Arial" charset="0"/>
              </a:rPr>
              <a:t>England, </a:t>
            </a:r>
            <a:endParaRPr lang="en-US" sz="1600" dirty="0" smtClean="0">
              <a:latin typeface="Arial" charset="0"/>
            </a:endParaRPr>
          </a:p>
          <a:p>
            <a:pPr marL="461963" indent="-461963">
              <a:lnSpc>
                <a:spcPct val="95000"/>
              </a:lnSpc>
              <a:buFontTx/>
              <a:buNone/>
            </a:pPr>
            <a:r>
              <a:rPr lang="en-US" sz="1600" dirty="0" smtClean="0">
                <a:latin typeface="Arial" charset="0"/>
              </a:rPr>
              <a:t>	</a:t>
            </a:r>
            <a:r>
              <a:rPr lang="en-US" sz="1600" dirty="0" smtClean="0">
                <a:latin typeface="Arial" charset="0"/>
              </a:rPr>
              <a:t>and Africa; </a:t>
            </a:r>
            <a:r>
              <a:rPr lang="en-US" sz="1600" dirty="0" smtClean="0">
                <a:latin typeface="Arial" charset="0"/>
              </a:rPr>
              <a:t>spent summers in Denmark and </a:t>
            </a:r>
            <a:r>
              <a:rPr lang="en-US" sz="1600" dirty="0" smtClean="0">
                <a:latin typeface="Arial" charset="0"/>
              </a:rPr>
              <a:t>Taiwan</a:t>
            </a:r>
          </a:p>
          <a:p>
            <a:pPr marL="461963" indent="-461963">
              <a:lnSpc>
                <a:spcPct val="95000"/>
              </a:lnSpc>
              <a:buFontTx/>
              <a:buNone/>
            </a:pPr>
            <a:endParaRPr lang="en-US" sz="1600" b="1" dirty="0" smtClean="0">
              <a:latin typeface="Arial" charset="0"/>
            </a:endParaRPr>
          </a:p>
          <a:p>
            <a:pPr marL="457200" indent="-457200">
              <a:lnSpc>
                <a:spcPct val="95000"/>
              </a:lnSpc>
              <a:buNone/>
            </a:pPr>
            <a:r>
              <a:rPr lang="en-US" sz="1600" dirty="0" smtClean="0">
                <a:solidFill>
                  <a:srgbClr val="0033CC"/>
                </a:solidFill>
                <a:latin typeface="Arial" charset="0"/>
              </a:rPr>
              <a:t>Interests: </a:t>
            </a:r>
            <a:r>
              <a:rPr lang="en-US" sz="1600" dirty="0" smtClean="0">
                <a:latin typeface="Arial" charset="0"/>
              </a:rPr>
              <a:t>Tennis, exercise, and travel, </a:t>
            </a:r>
            <a:r>
              <a:rPr lang="en-US" sz="1600" i="1" dirty="0" smtClean="0">
                <a:latin typeface="Arial" charset="0"/>
              </a:rPr>
              <a:t>i.e., </a:t>
            </a:r>
            <a:r>
              <a:rPr lang="en-US" sz="1600" dirty="0" smtClean="0">
                <a:latin typeface="Arial" charset="0"/>
              </a:rPr>
              <a:t>the experience of different </a:t>
            </a:r>
            <a:r>
              <a:rPr lang="en-US" sz="1600" dirty="0" smtClean="0">
                <a:latin typeface="Arial" charset="0"/>
              </a:rPr>
              <a:t>cultures</a:t>
            </a:r>
          </a:p>
          <a:p>
            <a:pPr marL="457200" indent="-457200">
              <a:lnSpc>
                <a:spcPct val="95000"/>
              </a:lnSpc>
              <a:buNone/>
            </a:pPr>
            <a:endParaRPr lang="en-US" sz="1600" dirty="0" smtClean="0">
              <a:latin typeface="Arial" charset="0"/>
            </a:endParaRPr>
          </a:p>
          <a:p>
            <a:pPr marL="457200" indent="-457200">
              <a:lnSpc>
                <a:spcPct val="95000"/>
              </a:lnSpc>
              <a:buNone/>
            </a:pPr>
            <a:r>
              <a:rPr lang="en-US" sz="1600" dirty="0" smtClean="0">
                <a:solidFill>
                  <a:srgbClr val="0033CC"/>
                </a:solidFill>
                <a:latin typeface="Arial" charset="0"/>
              </a:rPr>
              <a:t>Education:  </a:t>
            </a:r>
            <a:r>
              <a:rPr lang="en-US" sz="1600" dirty="0" smtClean="0">
                <a:latin typeface="Arial" charset="0"/>
              </a:rPr>
              <a:t>Ph.D., Tufts University, B.S. University of California at Berkeley</a:t>
            </a:r>
            <a:endParaRPr lang="en-US" sz="1600" dirty="0" smtClean="0">
              <a:latin typeface="Arial" charset="0"/>
            </a:endParaRPr>
          </a:p>
          <a:p>
            <a:pPr algn="just">
              <a:lnSpc>
                <a:spcPct val="95000"/>
              </a:lnSpc>
              <a:buFontTx/>
              <a:buNone/>
            </a:pPr>
            <a:endParaRPr lang="en-US" sz="1600" b="1" dirty="0" smtClean="0">
              <a:latin typeface="Arial" charset="0"/>
              <a:cs typeface="Arial" charset="0"/>
            </a:endParaRPr>
          </a:p>
          <a:p>
            <a:pPr algn="just">
              <a:lnSpc>
                <a:spcPct val="95000"/>
              </a:lnSpc>
              <a:buFontTx/>
              <a:buNone/>
            </a:pPr>
            <a:endParaRPr lang="en-US" sz="1600" b="1" dirty="0" smtClean="0"/>
          </a:p>
        </p:txBody>
      </p:sp>
      <p:pic>
        <p:nvPicPr>
          <p:cNvPr id="12" name="Picture 3" descr="C:\Projects\PPG Logo\CMBI Logo\CMBI RGBB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191000"/>
            <a:ext cx="2990850" cy="60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PG Innov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 Narrow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 rtlCol="0" anchor="ctr">
        <a:noAutofit/>
      </a:bodyPr>
      <a:lstStyle>
        <a:defPPr algn="ctr">
          <a:defRPr dirty="0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  <a:lnDef>
      <a:spPr bwMode="auto">
        <a:ln>
          <a:solidFill>
            <a:schemeClr val="tx1"/>
          </a:solidFill>
          <a:headEnd type="none" w="med" len="med"/>
          <a:tailEnd type="none" w="med" len="med"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011_PPG Template_ScienceTechnology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233363" marR="0" indent="-233363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99CCFF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233363" marR="0" indent="-233363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99CCFF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17167</TotalTime>
  <Words>75</Words>
  <Application>Microsoft Office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Custom Design</vt:lpstr>
      <vt:lpstr>PPG Innovation</vt:lpstr>
      <vt:lpstr>1_Custom Design</vt:lpstr>
      <vt:lpstr>2_Custom Design</vt:lpstr>
      <vt:lpstr>2011_PPG Template_ScienceTechnology</vt:lpstr>
      <vt:lpstr>Phillip Yu</vt:lpstr>
    </vt:vector>
  </TitlesOfParts>
  <Company>PPG Industries,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PPG Competencies</dc:title>
  <dc:creator>Rardon, Dan</dc:creator>
  <cp:lastModifiedBy>Phillip Yu</cp:lastModifiedBy>
  <cp:revision>1133</cp:revision>
  <dcterms:created xsi:type="dcterms:W3CDTF">2006-08-07T20:10:01Z</dcterms:created>
  <dcterms:modified xsi:type="dcterms:W3CDTF">2012-01-17T22:03:53Z</dcterms:modified>
</cp:coreProperties>
</file>